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9" r:id="rId4"/>
    <p:sldId id="296" r:id="rId5"/>
    <p:sldId id="297" r:id="rId6"/>
    <p:sldId id="302" r:id="rId7"/>
    <p:sldId id="301" r:id="rId8"/>
    <p:sldId id="298" r:id="rId9"/>
    <p:sldId id="295" r:id="rId10"/>
    <p:sldId id="294" r:id="rId11"/>
    <p:sldId id="293" r:id="rId12"/>
    <p:sldId id="299" r:id="rId13"/>
    <p:sldId id="300" r:id="rId14"/>
    <p:sldId id="303" r:id="rId15"/>
    <p:sldId id="304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132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47" d="100"/>
          <a:sy n="47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4C2CC-FA78-4729-93BD-74358CEC27C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FDC5E-62F6-4FB0-92F0-40BE0AEFC4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815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223C0-8CE5-4654-9EEE-3D2BDB4C9D29}" type="datetimeFigureOut">
              <a:rPr lang="pt-BR" smtClean="0"/>
              <a:pPr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5E18-25F2-453C-A726-E6DF444CFA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orum\Desktop\Welkey%20Costa%20BPM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7025680" cy="2016224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A Análise, a Modelagem, a Automação e a Documentação Lúdica de Processo: um formato híbrido na construção de um Sistema de Auditoria para o TJCE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275856" y="4941168"/>
            <a:ext cx="57241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Welkey Costa do Carmo (Seplag / TJCE)</a:t>
            </a:r>
          </a:p>
          <a:p>
            <a:r>
              <a:rPr lang="pt-BR" sz="2400" b="1" u="sng" dirty="0">
                <a:solidFill>
                  <a:schemeClr val="accent6">
                    <a:lumMod val="75000"/>
                  </a:schemeClr>
                </a:solidFill>
              </a:rPr>
              <a:t>Leonel Gois Lima Oliveira (Audin / TJCE)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A3DA2A9-0F31-499B-B530-D101EE7E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633" y="360594"/>
            <a:ext cx="4095677" cy="2110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="" xmlns:a16="http://schemas.microsoft.com/office/drawing/2014/main" id="{579D9B6A-2168-4A30-A078-618E46775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22" y="116632"/>
            <a:ext cx="9283032" cy="6552728"/>
          </a:xfrm>
        </p:spPr>
      </p:pic>
    </p:spTree>
    <p:extLst>
      <p:ext uri="{BB962C8B-B14F-4D97-AF65-F5344CB8AC3E}">
        <p14:creationId xmlns="" xmlns:p14="http://schemas.microsoft.com/office/powerpoint/2010/main" val="127967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8435280" cy="445452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/>
              <a:t>A adoção de uma nova abordagem baseada em Gerenciamento de Processos de Negócios (BPM) obteve uma economia da ordem de        </a:t>
            </a:r>
            <a:r>
              <a:rPr lang="pt-BR" b="1" u="sng" dirty="0"/>
              <a:t>R$ 425.660,72</a:t>
            </a:r>
            <a:r>
              <a:rPr lang="pt-BR" dirty="0"/>
              <a:t>, que seria gasta com o desenvolvimento tradicional de software.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O uso de documentação lúdica facilitou de comunicação com o público alvo, e redução de ruídos, causada pela comunicação textual</a:t>
            </a:r>
          </a:p>
        </p:txBody>
      </p:sp>
    </p:spTree>
    <p:extLst>
      <p:ext uri="{BB962C8B-B14F-4D97-AF65-F5344CB8AC3E}">
        <p14:creationId xmlns="" xmlns:p14="http://schemas.microsoft.com/office/powerpoint/2010/main" val="93824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9F9EFC-E154-4640-AA91-DCACFE01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052736"/>
            <a:ext cx="7272808" cy="1143000"/>
          </a:xfrm>
        </p:spPr>
        <p:txBody>
          <a:bodyPr>
            <a:normAutofit/>
          </a:bodyPr>
          <a:lstStyle/>
          <a:p>
            <a:r>
              <a:rPr lang="pt-BR" b="1" dirty="0"/>
              <a:t>Ok, mas e o SISAUD / TJCE?</a:t>
            </a:r>
          </a:p>
        </p:txBody>
      </p:sp>
      <p:pic>
        <p:nvPicPr>
          <p:cNvPr id="4098" name="Picture 2" descr="Resultado de imagem para boneco de dúvida">
            <a:extLst>
              <a:ext uri="{FF2B5EF4-FFF2-40B4-BE49-F238E27FC236}">
                <a16:creationId xmlns="" xmlns:a16="http://schemas.microsoft.com/office/drawing/2014/main" id="{5A21AEC5-4815-42CE-8839-1E41B22B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656485" cy="343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456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26A0600-94E8-4BBF-9B05-85C36BBB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Cenas do próximo capítulo...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2EEDEB69-C864-4568-9D5C-1347383B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" y="1186804"/>
            <a:ext cx="905799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0712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26A0600-94E8-4BBF-9B05-85C36BBB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228" y="32226"/>
            <a:ext cx="8102064" cy="1092351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Sisaud / TJCE</a:t>
            </a:r>
            <a:br>
              <a:rPr lang="pt-BR" b="1" dirty="0"/>
            </a:br>
            <a:r>
              <a:rPr lang="pt-BR" sz="4000" b="1" dirty="0"/>
              <a:t>saiba mais no IV Fórum de Boas Práticas</a:t>
            </a:r>
            <a:endParaRPr lang="pt-BR" b="1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3EE9144E-D537-4FF0-9F79-24149992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" y="1208983"/>
            <a:ext cx="8936541" cy="55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254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9F9EFC-E154-4640-AA91-DCACFE01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132856"/>
            <a:ext cx="4978896" cy="1143000"/>
          </a:xfrm>
        </p:spPr>
        <p:txBody>
          <a:bodyPr/>
          <a:lstStyle/>
          <a:p>
            <a:r>
              <a:rPr lang="pt-BR" b="1" dirty="0"/>
              <a:t>OBRIGADO 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7C0AC7-81F7-4DA4-8204-A740BF22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3645024"/>
            <a:ext cx="7859216" cy="226084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Welkey Costa do Carmo (TJCE)</a:t>
            </a:r>
          </a:p>
          <a:p>
            <a:pPr marL="0" indent="0" algn="ctr">
              <a:buNone/>
            </a:pPr>
            <a:r>
              <a:rPr lang="pt-BR" sz="2800" dirty="0"/>
              <a:t>(welkey.carmo@tjce.jus.br)</a:t>
            </a:r>
          </a:p>
          <a:p>
            <a:pPr marL="0" indent="0" algn="ctr">
              <a:buNone/>
            </a:pPr>
            <a:r>
              <a:rPr lang="pt-BR" b="1" dirty="0"/>
              <a:t>Leonel Gois Lima Oliveira </a:t>
            </a:r>
            <a:r>
              <a:rPr lang="pt-BR" dirty="0"/>
              <a:t>(TJCE)</a:t>
            </a:r>
          </a:p>
          <a:p>
            <a:pPr marL="0" indent="0" algn="ctr">
              <a:buNone/>
            </a:pPr>
            <a:r>
              <a:rPr lang="pt-BR" sz="2800" dirty="0"/>
              <a:t>(leonelgois@tjce.jus.br)</a:t>
            </a:r>
          </a:p>
        </p:txBody>
      </p:sp>
    </p:spTree>
    <p:extLst>
      <p:ext uri="{BB962C8B-B14F-4D97-AF65-F5344CB8AC3E}">
        <p14:creationId xmlns="" xmlns:p14="http://schemas.microsoft.com/office/powerpoint/2010/main" val="164534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857364"/>
            <a:ext cx="8465024" cy="437994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/>
              <a:t>Objetivo: apresentar o modelo híbrido adotado para a construção do sistema de auditorias (</a:t>
            </a:r>
            <a:r>
              <a:rPr lang="pt-BR" b="1" dirty="0"/>
              <a:t>Sisaud</a:t>
            </a:r>
            <a:r>
              <a:rPr lang="pt-BR" dirty="0"/>
              <a:t>) para o Tribunal de Justiça do Estado do Ceará (TJCE), considerando a Análise, a Modelagem, a Automação e a Documentação Lúdica de Processos.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O Sisaud vem sendo desenvolvido com características híbridas de automatização de processos e desenvolvimento web.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>
            <a:extLst>
              <a:ext uri="{FF2B5EF4-FFF2-40B4-BE49-F238E27FC236}">
                <a16:creationId xmlns="" xmlns:a16="http://schemas.microsoft.com/office/drawing/2014/main" id="{8C8C357A-4856-487F-959B-C44BCB96A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17024" cy="6857999"/>
          </a:xfrm>
        </p:spPr>
      </p:pic>
    </p:spTree>
    <p:extLst>
      <p:ext uri="{BB962C8B-B14F-4D97-AF65-F5344CB8AC3E}">
        <p14:creationId xmlns="" xmlns:p14="http://schemas.microsoft.com/office/powerpoint/2010/main" val="40004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E920CE9-02F1-4C71-9CB6-E9E6CF13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Com a palavra... Welkey Costa</a:t>
            </a:r>
          </a:p>
        </p:txBody>
      </p:sp>
      <p:pic>
        <p:nvPicPr>
          <p:cNvPr id="5" name="Welkey Costa BP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285860"/>
            <a:ext cx="7429520" cy="5572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95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Modelo Híbrido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417638"/>
            <a:ext cx="7427168" cy="258742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/>
              <a:t>Os fluxos de processos das etapas de planejamento e execução de auditoria foram modelados e automatizado adotando a notação BPMN 2.0, através da ferramenta de software livre: </a:t>
            </a:r>
            <a:r>
              <a:rPr lang="pt-BR" i="1" dirty="0" err="1"/>
              <a:t>BonitaSoft</a:t>
            </a:r>
            <a:r>
              <a:rPr lang="pt-BR" dirty="0"/>
              <a:t>; enquanto a interface para a edição dos artefatos e relatórios foi desenvolvida na plataforma web.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A0C380C-A042-449F-A4FD-BCD475B7E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26" y="3605214"/>
            <a:ext cx="3731951" cy="322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54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26A0600-94E8-4BBF-9B05-85C36BBB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/>
              <a:t>Tela do Bonitasoft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1140650D-9DC2-4DF9-8C95-3E181B235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20" b="14800"/>
          <a:stretch/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306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26A0600-94E8-4BBF-9B05-85C36BBB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/>
              <a:t>Tela do Bonitasoft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3270CBD-A76D-4DE6-B825-3ADC1E1F3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1" b="20746"/>
          <a:stretch/>
        </p:blipFill>
        <p:spPr bwMode="auto">
          <a:xfrm>
            <a:off x="-111344" y="1916832"/>
            <a:ext cx="9255344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60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Documentação Lúdica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857364"/>
            <a:ext cx="8465024" cy="437994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/>
              <a:t>Trata-se da prática de informar, de maneira lúdica, quaisquer processos de negócio que se deseje adotar.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Possui valor educacional intrínseco e é inspirada em modelos andragógicos.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Utilizado no treinamento como forma de facilitar o entendimento das novas rotinas, bem como de reduzir a resistência às mesmas</a:t>
            </a:r>
          </a:p>
        </p:txBody>
      </p:sp>
    </p:spTree>
    <p:extLst>
      <p:ext uri="{BB962C8B-B14F-4D97-AF65-F5344CB8AC3E}">
        <p14:creationId xmlns="" xmlns:p14="http://schemas.microsoft.com/office/powerpoint/2010/main" val="362170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73DFB6D3-0355-4B18-9F0C-62E6059C0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361040" cy="6624736"/>
          </a:xfrm>
        </p:spPr>
      </p:pic>
    </p:spTree>
    <p:extLst>
      <p:ext uri="{BB962C8B-B14F-4D97-AF65-F5344CB8AC3E}">
        <p14:creationId xmlns="" xmlns:p14="http://schemas.microsoft.com/office/powerpoint/2010/main" val="510089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320</Words>
  <Application>Microsoft Office PowerPoint</Application>
  <PresentationFormat>Apresentação na tela (4:3)</PresentationFormat>
  <Paragraphs>26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Introdução</vt:lpstr>
      <vt:lpstr>Slide 3</vt:lpstr>
      <vt:lpstr>Com a palavra... Welkey Costa</vt:lpstr>
      <vt:lpstr>Modelo Híbrido</vt:lpstr>
      <vt:lpstr>Tela do Bonitasoft</vt:lpstr>
      <vt:lpstr>Tela do Bonitasoft</vt:lpstr>
      <vt:lpstr>Documentação Lúdica</vt:lpstr>
      <vt:lpstr>Slide 9</vt:lpstr>
      <vt:lpstr>Slide 10</vt:lpstr>
      <vt:lpstr>Resultados</vt:lpstr>
      <vt:lpstr>Ok, mas e o SISAUD / TJCE?</vt:lpstr>
      <vt:lpstr>Cenas do próximo capítulo...</vt:lpstr>
      <vt:lpstr>Sisaud / TJCE saiba mais no IV Fórum de Boas Práticas</vt:lpstr>
      <vt:lpstr>OBRIGADO 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</dc:creator>
  <cp:lastModifiedBy>Forum</cp:lastModifiedBy>
  <cp:revision>246</cp:revision>
  <dcterms:created xsi:type="dcterms:W3CDTF">2016-09-19T16:50:33Z</dcterms:created>
  <dcterms:modified xsi:type="dcterms:W3CDTF">2017-06-08T13:01:59Z</dcterms:modified>
</cp:coreProperties>
</file>